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8" r:id="rId6"/>
    <p:sldId id="283" r:id="rId7"/>
    <p:sldId id="282" r:id="rId8"/>
    <p:sldId id="259" r:id="rId9"/>
    <p:sldId id="288" r:id="rId10"/>
    <p:sldId id="270" r:id="rId11"/>
    <p:sldId id="260" r:id="rId12"/>
    <p:sldId id="269" r:id="rId13"/>
    <p:sldId id="272" r:id="rId14"/>
    <p:sldId id="261" r:id="rId15"/>
    <p:sldId id="273" r:id="rId16"/>
    <p:sldId id="268" r:id="rId17"/>
    <p:sldId id="262" r:id="rId18"/>
    <p:sldId id="267" r:id="rId19"/>
    <p:sldId id="274" r:id="rId20"/>
    <p:sldId id="263" r:id="rId21"/>
    <p:sldId id="266" r:id="rId22"/>
    <p:sldId id="275" r:id="rId23"/>
    <p:sldId id="264" r:id="rId24"/>
    <p:sldId id="265" r:id="rId25"/>
    <p:sldId id="276" r:id="rId26"/>
    <p:sldId id="280" r:id="rId27"/>
    <p:sldId id="277" r:id="rId28"/>
    <p:sldId id="286" r:id="rId29"/>
    <p:sldId id="284" r:id="rId30"/>
    <p:sldId id="279" r:id="rId31"/>
    <p:sldId id="281" r:id="rId32"/>
    <p:sldId id="285" r:id="rId33"/>
    <p:sldId id="287" r:id="rId3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DA4D0B-D289-44C5-ACD1-1D74B1774596}" type="datetime1">
              <a:rPr lang="pt-PT" smtClean="0"/>
              <a:t>23/06/2025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9EF8C-F73B-419C-893B-8D7151F15D37}" type="datetime1">
              <a:rPr lang="pt-PT" smtClean="0"/>
              <a:pPr/>
              <a:t>23/06/2025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5BAF473-2665-42A7-89E3-C7BA7EB58D12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noProof="0" smtClean="0"/>
              <a:t>27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812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5" name="Marcador de Posição do Texto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6" name="Marcador de Posição do Texto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7" name="Marcador de Posição do Texto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8" name="Marcador de Posição do Texto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9" name="Marcador de Posição do Texto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arcador de Posição da Data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42" name="Marcador de Posição do Rodapé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43" name="Marcador de Posição do Número do Diapositivo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  <p:cxnSp>
        <p:nvCxnSpPr>
          <p:cNvPr id="47" name="Conexão Reta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a Data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8" name="Marcador de Posição do Rodapé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 fechar diapositiv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pt-PT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equip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a Imagem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7" name="Marcador de Posição da Imagem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8" name="Marcador de Posição da Imagem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9" name="Marcador de Posição da Imagem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2" name="Marcador de Posição do Texto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2" name="Marcador de Posição do Texto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3" name="Marcador de Posição do Texto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4" name="Marcador de Posição da Data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5" name="Marcador de Posição do Rodapé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6" name="Marcador de Posição do Número do Diapositivo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dupl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quatro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e Conteúdo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à esquer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título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 com limite superio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: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Data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Marcador de Posição do Rodapé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conteúdo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5" name="Marcador de Posição da Data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6" name="Marcador de Posição do Rodapé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7" name="Marcador de Posição do Número do Diapositivo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quatro image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8" name="Marcador de Posição do Texto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Data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31" name="Marcador de Posição do Rodapé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32" name="Marcador de Posição do Número do Diapositivo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/>
          <a:lstStyle/>
          <a:p>
            <a:pPr rtl="0"/>
            <a:r>
              <a:rPr lang="pt-PT" dirty="0"/>
              <a:t>Apresentação de desenvolvimento do projeto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/>
          <a:p>
            <a:pPr rtl="0"/>
            <a:r>
              <a:rPr lang="pt-PT" dirty="0"/>
              <a:t>Sofia Rodrigues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82592-AE30-A049-9E5C-8AAD57F9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D660-1A7E-31C5-4DF6-8CA8D477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>
            <a:normAutofit/>
          </a:bodyPr>
          <a:lstStyle/>
          <a:p>
            <a:r>
              <a:rPr lang="pt-PT" dirty="0"/>
              <a:t>Variabilidade NO2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05E35-6DF7-329F-9F32-9937C69C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10</a:t>
            </a:fld>
            <a:endParaRPr lang="pt-PT" noProof="0"/>
          </a:p>
        </p:txBody>
      </p:sp>
      <p:pic>
        <p:nvPicPr>
          <p:cNvPr id="5" name="Picture 4" descr="A graph of a chart&#10;&#10;AI-generated content may be incorrect.">
            <a:extLst>
              <a:ext uri="{FF2B5EF4-FFF2-40B4-BE49-F238E27FC236}">
                <a16:creationId xmlns:a16="http://schemas.microsoft.com/office/drawing/2014/main" id="{D3B525C7-2740-3D88-E2AA-49028E15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1404"/>
            <a:ext cx="5806439" cy="2881244"/>
          </a:xfrm>
          <a:prstGeom prst="rect">
            <a:avLst/>
          </a:prstGeom>
        </p:spPr>
      </p:pic>
      <p:pic>
        <p:nvPicPr>
          <p:cNvPr id="8" name="Picture 7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ED86B000-25EB-4E46-0E5C-B3E98A7E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755"/>
            <a:ext cx="5806440" cy="2881245"/>
          </a:xfrm>
          <a:prstGeom prst="rect">
            <a:avLst/>
          </a:prstGeom>
        </p:spPr>
      </p:pic>
      <p:pic>
        <p:nvPicPr>
          <p:cNvPr id="11" name="Picture 10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EF666455-FAEF-41B4-421E-F4A4845F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61" y="1081404"/>
            <a:ext cx="5806439" cy="2881244"/>
          </a:xfrm>
          <a:prstGeom prst="rect">
            <a:avLst/>
          </a:prstGeom>
        </p:spPr>
      </p:pic>
      <p:pic>
        <p:nvPicPr>
          <p:cNvPr id="13" name="Picture 12" descr="A graph of blue squares&#10;&#10;AI-generated content may be incorrect.">
            <a:extLst>
              <a:ext uri="{FF2B5EF4-FFF2-40B4-BE49-F238E27FC236}">
                <a16:creationId xmlns:a16="http://schemas.microsoft.com/office/drawing/2014/main" id="{BBD01823-6042-13C5-17C9-FC7BDE7B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676" y="3976754"/>
            <a:ext cx="5811324" cy="28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CA13-20B2-E4C8-0D0C-80076628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825B-47A0-31B8-D396-C1FF9762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E4E72-7537-299C-8983-D187F218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11</a:t>
            </a:fld>
            <a:endParaRPr lang="pt-PT" noProof="0"/>
          </a:p>
        </p:txBody>
      </p:sp>
      <p:pic>
        <p:nvPicPr>
          <p:cNvPr id="4" name="Picture 3" descr="A graph of a person with a number of numbers&#10;&#10;AI-generated content may be incorrect.">
            <a:extLst>
              <a:ext uri="{FF2B5EF4-FFF2-40B4-BE49-F238E27FC236}">
                <a16:creationId xmlns:a16="http://schemas.microsoft.com/office/drawing/2014/main" id="{70D88D50-48A4-24C0-831F-4E09DD42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6" y="1362192"/>
            <a:ext cx="10259568" cy="50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5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D6644-5173-AA48-8EDB-A43B31361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A5AB-FD83-233F-658B-68D5B21C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10AA7-05E6-2F22-E7A5-1DD250E9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12</a:t>
            </a:fld>
            <a:endParaRPr lang="pt-PT" noProof="0"/>
          </a:p>
        </p:txBody>
      </p:sp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F1CD8DB-AFF1-0E40-0E1B-21C22685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6AFD-33E4-C82B-AA23-044F2DBEB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3F26-1877-27A6-96EE-BE8BFC35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F19F-96EB-6997-7613-118D2418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13</a:t>
            </a:fld>
            <a:endParaRPr lang="pt-PT" noProof="0"/>
          </a:p>
        </p:txBody>
      </p:sp>
      <p:pic>
        <p:nvPicPr>
          <p:cNvPr id="5" name="Picture 4" descr="A graph of green boxes&#10;&#10;AI-generated content may be incorrect.">
            <a:extLst>
              <a:ext uri="{FF2B5EF4-FFF2-40B4-BE49-F238E27FC236}">
                <a16:creationId xmlns:a16="http://schemas.microsoft.com/office/drawing/2014/main" id="{B24C899E-2C45-314C-9451-CCFDBD52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5"/>
            <a:ext cx="5762942" cy="2859660"/>
          </a:xfrm>
          <a:prstGeom prst="rect">
            <a:avLst/>
          </a:prstGeom>
        </p:spPr>
      </p:pic>
      <p:pic>
        <p:nvPicPr>
          <p:cNvPr id="9" name="Picture 8" descr="A graph of a chart&#10;&#10;AI-generated content may be incorrect.">
            <a:extLst>
              <a:ext uri="{FF2B5EF4-FFF2-40B4-BE49-F238E27FC236}">
                <a16:creationId xmlns:a16="http://schemas.microsoft.com/office/drawing/2014/main" id="{104CFD1C-71B5-E2BB-515D-1FAFA0393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8340"/>
            <a:ext cx="5762942" cy="2859660"/>
          </a:xfrm>
          <a:prstGeom prst="rect">
            <a:avLst/>
          </a:prstGeom>
        </p:spPr>
      </p:pic>
      <p:pic>
        <p:nvPicPr>
          <p:cNvPr id="12" name="Picture 11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84DA9D7C-C068-B8E1-8456-2392DC891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56" y="1081404"/>
            <a:ext cx="5762944" cy="2859661"/>
          </a:xfrm>
          <a:prstGeom prst="rect">
            <a:avLst/>
          </a:prstGeom>
        </p:spPr>
      </p:pic>
      <p:pic>
        <p:nvPicPr>
          <p:cNvPr id="14" name="Picture 13" descr="A graph of a number of blue boxes&#10;&#10;AI-generated content may be incorrect.">
            <a:extLst>
              <a:ext uri="{FF2B5EF4-FFF2-40B4-BE49-F238E27FC236}">
                <a16:creationId xmlns:a16="http://schemas.microsoft.com/office/drawing/2014/main" id="{9C04F492-0021-42FE-57BE-FC07C5CC9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056" y="3998339"/>
            <a:ext cx="5762944" cy="28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2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6758F98-7D49-4D56-CFB8-6EF8C0D9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C7B5-8F3F-875F-2D4E-BB47CDCE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O3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F518-5F22-F8D0-C647-AB09CB4F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14</a:t>
            </a:fld>
            <a:endParaRPr lang="pt-PT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AAE7A-20CF-8111-60C9-34AB0ECF9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2857500"/>
            <a:ext cx="5684520" cy="2347596"/>
          </a:xfrm>
        </p:spPr>
        <p:txBody>
          <a:bodyPr>
            <a:normAutofit/>
          </a:bodyPr>
          <a:lstStyle/>
          <a:p>
            <a:r>
              <a:rPr lang="pt-PT" sz="2800" dirty="0"/>
              <a:t>Ainda não foi feito porque, pela WHO, os valores estabelecidos são de 8 em 8 horas ou </a:t>
            </a:r>
            <a:r>
              <a:rPr lang="pt-PT" sz="2800" dirty="0" err="1"/>
              <a:t>peak</a:t>
            </a:r>
            <a:r>
              <a:rPr lang="pt-PT" sz="2800" dirty="0"/>
              <a:t> </a:t>
            </a:r>
            <a:r>
              <a:rPr lang="pt-PT" sz="2800" dirty="0" err="1"/>
              <a:t>season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25067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FA742A-DE9B-F882-68E2-7B6D64D1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83A5-E824-4441-638F-840F99B1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O3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8500F-CA38-FFC1-11A9-CA188FAD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15</a:t>
            </a:fld>
            <a:endParaRPr lang="pt-PT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8D334-B677-641C-AF4A-15D1D9FC6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2857500"/>
            <a:ext cx="5684520" cy="2347596"/>
          </a:xfrm>
        </p:spPr>
        <p:txBody>
          <a:bodyPr>
            <a:normAutofit/>
          </a:bodyPr>
          <a:lstStyle/>
          <a:p>
            <a:r>
              <a:rPr lang="pt-PT" sz="2800" dirty="0"/>
              <a:t>Ainda não foi feito porque, pela WHO, os valores estabelecidos são de 8 em 8 horas ou </a:t>
            </a:r>
            <a:r>
              <a:rPr lang="pt-PT" sz="2800" dirty="0" err="1"/>
              <a:t>peak</a:t>
            </a:r>
            <a:r>
              <a:rPr lang="pt-PT" sz="2800" dirty="0"/>
              <a:t> </a:t>
            </a:r>
            <a:r>
              <a:rPr lang="pt-PT" sz="2800" dirty="0" err="1"/>
              <a:t>season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78677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142888-D75C-1ED7-CCEB-4396E08F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91A3-E3E1-98C5-15B9-B7113A10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O3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DE61C-19FF-5D02-C03B-9D67ED5A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16</a:t>
            </a:fld>
            <a:endParaRPr lang="pt-PT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5CD89-CEF4-BC1E-7321-0A165C22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2857500"/>
            <a:ext cx="5684520" cy="2347596"/>
          </a:xfrm>
        </p:spPr>
        <p:txBody>
          <a:bodyPr>
            <a:normAutofit/>
          </a:bodyPr>
          <a:lstStyle/>
          <a:p>
            <a:r>
              <a:rPr lang="pt-PT" sz="2800" dirty="0"/>
              <a:t>Ainda não foi feito porque, pela WHO, os valores estabelecidos são de 8 em 8 horas ou </a:t>
            </a:r>
            <a:r>
              <a:rPr lang="pt-PT" sz="2800" dirty="0" err="1"/>
              <a:t>peak</a:t>
            </a:r>
            <a:r>
              <a:rPr lang="pt-PT" sz="2800" dirty="0"/>
              <a:t> </a:t>
            </a:r>
            <a:r>
              <a:rPr lang="pt-PT" sz="2800" dirty="0" err="1"/>
              <a:t>season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4425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3482-65F8-45AA-862A-64953F4AA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360E-E6FE-4A97-8CFC-3764444F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PM2.5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C5A9-AB6A-C528-520E-D5905CE2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17</a:t>
            </a:fld>
            <a:endParaRPr lang="pt-PT" noProof="0"/>
          </a:p>
        </p:txBody>
      </p: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0E93F877-2A6D-2EFA-DC01-2F020EEC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" y="1387515"/>
            <a:ext cx="10497312" cy="52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5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4849D-73B6-8B38-69F1-25AACDE33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69E-9533-E843-91C8-B29A9EC97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PM2.5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54993-3542-839C-046B-F131C1BE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18</a:t>
            </a:fld>
            <a:endParaRPr lang="pt-PT" noProof="0"/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F96C824-E15A-7C64-26A4-3AAA27D2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9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35462-C0BD-656E-FEB3-6920887A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685C-995F-EEBD-B78D-D75E42BD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PM2.5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0709E-8222-FBC2-4322-6508FFEC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19</a:t>
            </a:fld>
            <a:endParaRPr lang="pt-PT" noProof="0"/>
          </a:p>
        </p:txBody>
      </p:sp>
      <p:pic>
        <p:nvPicPr>
          <p:cNvPr id="5" name="Picture 4" descr="A graph of green squares&#10;&#10;AI-generated content may be incorrect.">
            <a:extLst>
              <a:ext uri="{FF2B5EF4-FFF2-40B4-BE49-F238E27FC236}">
                <a16:creationId xmlns:a16="http://schemas.microsoft.com/office/drawing/2014/main" id="{56ABEFAF-1283-3C23-9C79-21E27771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05"/>
            <a:ext cx="5751576" cy="2854020"/>
          </a:xfrm>
          <a:prstGeom prst="rect">
            <a:avLst/>
          </a:prstGeom>
        </p:spPr>
      </p:pic>
      <p:pic>
        <p:nvPicPr>
          <p:cNvPr id="8" name="Picture 7" descr="A graph of a number of boxes&#10;&#10;AI-generated content may be incorrect.">
            <a:extLst>
              <a:ext uri="{FF2B5EF4-FFF2-40B4-BE49-F238E27FC236}">
                <a16:creationId xmlns:a16="http://schemas.microsoft.com/office/drawing/2014/main" id="{F9844203-F395-452D-4EB9-DE091C3F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3980"/>
            <a:ext cx="5751576" cy="2854020"/>
          </a:xfrm>
          <a:prstGeom prst="rect">
            <a:avLst/>
          </a:prstGeom>
        </p:spPr>
      </p:pic>
      <p:pic>
        <p:nvPicPr>
          <p:cNvPr id="11" name="Picture 10" descr="A graph of a number of red boxes&#10;&#10;AI-generated content may be incorrect.">
            <a:extLst>
              <a:ext uri="{FF2B5EF4-FFF2-40B4-BE49-F238E27FC236}">
                <a16:creationId xmlns:a16="http://schemas.microsoft.com/office/drawing/2014/main" id="{35C7C8DD-8373-E205-385B-9AE00BADC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24" y="1078995"/>
            <a:ext cx="5751576" cy="2854020"/>
          </a:xfrm>
          <a:prstGeom prst="rect">
            <a:avLst/>
          </a:prstGeom>
        </p:spPr>
      </p:pic>
      <p:pic>
        <p:nvPicPr>
          <p:cNvPr id="13" name="Picture 12" descr="A graph of a graph&#10;&#10;AI-generated content may be incorrect.">
            <a:extLst>
              <a:ext uri="{FF2B5EF4-FFF2-40B4-BE49-F238E27FC236}">
                <a16:creationId xmlns:a16="http://schemas.microsoft.com/office/drawing/2014/main" id="{37FE4655-D533-8F8E-4F3B-FCA954F6F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424" y="4003980"/>
            <a:ext cx="5751576" cy="28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9549-6C72-D3A5-F3F3-912D412B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 err="1"/>
              <a:t>Raw</a:t>
            </a:r>
            <a:r>
              <a:rPr lang="pt-PT" dirty="0"/>
              <a:t>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F4D07-9CE8-1D13-1652-9C759AE4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</a:t>
            </a:fld>
            <a:endParaRPr lang="pt-PT" noProof="0"/>
          </a:p>
        </p:txBody>
      </p:sp>
      <p:pic>
        <p:nvPicPr>
          <p:cNvPr id="7" name="Content Placeholder 6" descr="A map of europe with green and orange spots&#10;&#10;AI-generated content may be incorrect.">
            <a:extLst>
              <a:ext uri="{FF2B5EF4-FFF2-40B4-BE49-F238E27FC236}">
                <a16:creationId xmlns:a16="http://schemas.microsoft.com/office/drawing/2014/main" id="{D85194EA-C6F6-01D9-31A7-0A33014B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79" y="1737359"/>
            <a:ext cx="5705224" cy="4146391"/>
          </a:xfrm>
        </p:spPr>
      </p:pic>
      <p:pic>
        <p:nvPicPr>
          <p:cNvPr id="9" name="Picture 8" descr="A map of europe with orange and white spots&#10;&#10;AI-generated content may be incorrect.">
            <a:extLst>
              <a:ext uri="{FF2B5EF4-FFF2-40B4-BE49-F238E27FC236}">
                <a16:creationId xmlns:a16="http://schemas.microsoft.com/office/drawing/2014/main" id="{0BCAD5F6-B98B-6E83-DF67-50305C577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97" y="1737358"/>
            <a:ext cx="5705224" cy="41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3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346C-469F-4742-8070-C08D32E84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109E-C0AE-D28C-B39F-B42EB830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PM10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FAB98-696B-B082-4BEA-96C91507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20</a:t>
            </a:fld>
            <a:endParaRPr lang="pt-PT" noProof="0"/>
          </a:p>
        </p:txBody>
      </p:sp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9CF2849-C02C-886F-FBD1-BD6D607A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12" y="1300781"/>
            <a:ext cx="10552176" cy="52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8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EE46A-4430-14B1-D5EF-F38B4B588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A386-6F73-532E-5583-CD4E71F3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2E3EE-8CEE-248F-274C-73254389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21</a:t>
            </a:fld>
            <a:endParaRPr lang="pt-PT" noProof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EE896D6-6281-0BCB-9A0B-4F3A4081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5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378B0-96A0-2461-424D-E735559A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E730-BA75-1B02-28C8-4012472D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PM10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71D09-8CC4-49E9-798A-767D0CDE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22</a:t>
            </a:fld>
            <a:endParaRPr lang="pt-PT" noProof="0"/>
          </a:p>
        </p:txBody>
      </p:sp>
      <p:pic>
        <p:nvPicPr>
          <p:cNvPr id="8" name="Content Placeholder 7" descr="A graph of green boxes&#10;&#10;AI-generated content may be incorrect.">
            <a:extLst>
              <a:ext uri="{FF2B5EF4-FFF2-40B4-BE49-F238E27FC236}">
                <a16:creationId xmlns:a16="http://schemas.microsoft.com/office/drawing/2014/main" id="{2BB9F904-671C-0BF2-A2CE-730E875C2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1404"/>
            <a:ext cx="5800345" cy="2878220"/>
          </a:xfrm>
        </p:spPr>
      </p:pic>
      <p:pic>
        <p:nvPicPr>
          <p:cNvPr id="11" name="Picture 10" descr="A graph with a number of squares&#10;&#10;AI-generated content may be incorrect.">
            <a:extLst>
              <a:ext uri="{FF2B5EF4-FFF2-40B4-BE49-F238E27FC236}">
                <a16:creationId xmlns:a16="http://schemas.microsoft.com/office/drawing/2014/main" id="{6E802B5B-EF55-D1E9-5478-48E22491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9780"/>
            <a:ext cx="5800344" cy="2878220"/>
          </a:xfrm>
          <a:prstGeom prst="rect">
            <a:avLst/>
          </a:prstGeom>
        </p:spPr>
      </p:pic>
      <p:pic>
        <p:nvPicPr>
          <p:cNvPr id="14" name="Picture 13" descr="A graph of a graph with blue squares&#10;&#10;AI-generated content may be incorrect.">
            <a:extLst>
              <a:ext uri="{FF2B5EF4-FFF2-40B4-BE49-F238E27FC236}">
                <a16:creationId xmlns:a16="http://schemas.microsoft.com/office/drawing/2014/main" id="{9177022D-6C91-5FB1-7C8C-EE6B99F8C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656" y="3979780"/>
            <a:ext cx="5800344" cy="2878220"/>
          </a:xfrm>
          <a:prstGeom prst="rect">
            <a:avLst/>
          </a:prstGeom>
        </p:spPr>
      </p:pic>
      <p:pic>
        <p:nvPicPr>
          <p:cNvPr id="16" name="Picture 15" descr="A graph of a graph&#10;&#10;AI-generated content may be incorrect.">
            <a:extLst>
              <a:ext uri="{FF2B5EF4-FFF2-40B4-BE49-F238E27FC236}">
                <a16:creationId xmlns:a16="http://schemas.microsoft.com/office/drawing/2014/main" id="{394E2369-8BB3-755C-0AA6-6D654DF76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654" y="1081405"/>
            <a:ext cx="5800345" cy="28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B87715-78EF-1B31-E63A-DBE6CAE2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D94D-268F-DEF2-2E85-D4B6CA1F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Excedentes Poluentes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05378-D874-7830-E34A-91E4DF3E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23</a:t>
            </a:fld>
            <a:endParaRPr lang="pt-PT" noProof="0"/>
          </a:p>
        </p:txBody>
      </p:sp>
      <p:pic>
        <p:nvPicPr>
          <p:cNvPr id="9" name="Content Placeholder 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D768C6F-2E23-492A-5AFE-90D5DFDEA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04" y="1862196"/>
            <a:ext cx="7489662" cy="37133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2FD02-DF57-9440-5139-683CD310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759" y="2761481"/>
            <a:ext cx="3982006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7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130E7-9DDC-081D-BB54-A5595277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B2FC-B2B1-A2E8-15BD-D486FD1E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91" y="232777"/>
            <a:ext cx="7703018" cy="821815"/>
          </a:xfrm>
        </p:spPr>
        <p:txBody>
          <a:bodyPr>
            <a:normAutofit/>
          </a:bodyPr>
          <a:lstStyle/>
          <a:p>
            <a:r>
              <a:rPr lang="pt-PT" dirty="0" err="1"/>
              <a:t>Transformation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to </a:t>
            </a:r>
            <a:r>
              <a:rPr lang="pt-PT" dirty="0" err="1"/>
              <a:t>Grid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EB405-D936-F068-CF07-FFAA9B9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24</a:t>
            </a:fld>
            <a:endParaRPr lang="pt-PT" noProof="0"/>
          </a:p>
        </p:txBody>
      </p:sp>
      <p:pic>
        <p:nvPicPr>
          <p:cNvPr id="4" name="Picture 3" descr="A map of europe with red and white lines&#10;&#10;AI-generated content may be incorrect.">
            <a:extLst>
              <a:ext uri="{FF2B5EF4-FFF2-40B4-BE49-F238E27FC236}">
                <a16:creationId xmlns:a16="http://schemas.microsoft.com/office/drawing/2014/main" id="{7FE5A9F3-D398-F7E6-081A-501D1330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5" y="1287006"/>
            <a:ext cx="6681470" cy="53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FBF4-FAEB-E73B-50D3-9733584DF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B5A1-2B2C-046E-CAD1-0221DE94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FRP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0E3B7-CA38-515E-0818-8CF874C9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25</a:t>
            </a:fld>
            <a:endParaRPr lang="pt-PT" noProof="0"/>
          </a:p>
        </p:txBody>
      </p:sp>
      <p:pic>
        <p:nvPicPr>
          <p:cNvPr id="4" name="Picture 3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BBF9209C-5AB7-8402-F008-A812DCFE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" y="1336377"/>
            <a:ext cx="10472928" cy="52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9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44108-31A0-F991-5BA6-18F0F416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53051-4D53-69B9-34A4-02FD3E320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26</a:t>
            </a:fld>
            <a:endParaRPr lang="pt-PT" noProof="0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4147025-147C-E017-9B8D-B5D3D783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482" y="0"/>
            <a:ext cx="5819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87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151B5-873F-DCF8-F06F-5F32D252B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FCBA-19FB-E4C5-F95C-724FB4F2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FRP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B6CE7-D750-664B-25D1-C04BAE57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27</a:t>
            </a:fld>
            <a:endParaRPr lang="pt-PT" noProof="0"/>
          </a:p>
        </p:txBody>
      </p:sp>
      <p:pic>
        <p:nvPicPr>
          <p:cNvPr id="5" name="Picture 4" descr="A graph of a number of months&#10;&#10;AI-generated content may be incorrect.">
            <a:extLst>
              <a:ext uri="{FF2B5EF4-FFF2-40B4-BE49-F238E27FC236}">
                <a16:creationId xmlns:a16="http://schemas.microsoft.com/office/drawing/2014/main" id="{36C604B1-1849-3460-A268-608EC1DE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1" y="1081404"/>
            <a:ext cx="4846319" cy="2891130"/>
          </a:xfrm>
          <a:prstGeom prst="rect">
            <a:avLst/>
          </a:prstGeom>
        </p:spPr>
      </p:pic>
      <p:pic>
        <p:nvPicPr>
          <p:cNvPr id="8" name="Picture 7" descr="A graph of a number of months&#10;&#10;AI-generated content may be incorrect.">
            <a:extLst>
              <a:ext uri="{FF2B5EF4-FFF2-40B4-BE49-F238E27FC236}">
                <a16:creationId xmlns:a16="http://schemas.microsoft.com/office/drawing/2014/main" id="{2BB3952A-D3FD-CD44-8EC3-38CD7C5D1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2" y="3966868"/>
            <a:ext cx="4846319" cy="2891131"/>
          </a:xfrm>
          <a:prstGeom prst="rect">
            <a:avLst/>
          </a:prstGeom>
        </p:spPr>
      </p:pic>
      <p:pic>
        <p:nvPicPr>
          <p:cNvPr id="11" name="Picture 10" descr="A graph of a number of months&#10;&#10;AI-generated content may be incorrect.">
            <a:extLst>
              <a:ext uri="{FF2B5EF4-FFF2-40B4-BE49-F238E27FC236}">
                <a16:creationId xmlns:a16="http://schemas.microsoft.com/office/drawing/2014/main" id="{B9A2AC2C-53FF-D655-AAB5-3D10A8C0F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871" y="1081403"/>
            <a:ext cx="4846320" cy="2891132"/>
          </a:xfrm>
          <a:prstGeom prst="rect">
            <a:avLst/>
          </a:prstGeom>
        </p:spPr>
      </p:pic>
      <p:pic>
        <p:nvPicPr>
          <p:cNvPr id="14" name="Picture 13" descr="A graph with a number of months&#10;&#10;AI-generated content may be incorrect.">
            <a:extLst>
              <a:ext uri="{FF2B5EF4-FFF2-40B4-BE49-F238E27FC236}">
                <a16:creationId xmlns:a16="http://schemas.microsoft.com/office/drawing/2014/main" id="{EC143AC4-CF13-51F8-41C2-07EAA8F49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871" y="3966867"/>
            <a:ext cx="4846320" cy="28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85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C80C1-A61E-6F83-5AC4-2225BA14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AE2F-845B-7339-B65E-4E14353C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 err="1"/>
              <a:t>Fire</a:t>
            </a:r>
            <a:r>
              <a:rPr lang="pt-PT" dirty="0"/>
              <a:t> </a:t>
            </a:r>
            <a:r>
              <a:rPr lang="pt-PT" dirty="0" err="1"/>
              <a:t>Days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No </a:t>
            </a:r>
            <a:r>
              <a:rPr lang="pt-PT" dirty="0" err="1"/>
              <a:t>Fire</a:t>
            </a:r>
            <a:r>
              <a:rPr lang="pt-PT" dirty="0"/>
              <a:t> </a:t>
            </a:r>
            <a:r>
              <a:rPr lang="pt-PT" dirty="0" err="1"/>
              <a:t>Days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27B88-65F1-0FAF-0631-B2816FDD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28</a:t>
            </a:fld>
            <a:endParaRPr lang="pt-PT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DF6B5-E541-CE64-4D2D-54870AB6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6" y="3242560"/>
            <a:ext cx="4505954" cy="952633"/>
          </a:xfrm>
          <a:prstGeom prst="rect">
            <a:avLst/>
          </a:prstGeom>
        </p:spPr>
      </p:pic>
      <p:pic>
        <p:nvPicPr>
          <p:cNvPr id="8" name="Picture 7" descr="A graph of different types of fire days&#10;&#10;AI-generated content may be incorrect.">
            <a:extLst>
              <a:ext uri="{FF2B5EF4-FFF2-40B4-BE49-F238E27FC236}">
                <a16:creationId xmlns:a16="http://schemas.microsoft.com/office/drawing/2014/main" id="{0A634C39-6A17-1E15-2A87-53623C7A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74997"/>
            <a:ext cx="7686046" cy="458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AD421-4BFC-A996-8238-C9FF71E4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4F3C-1855-910D-0601-C42F0D2C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/>
              <a:t>Hotspots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074B3-B155-EE53-7F4A-C00D8C2B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29</a:t>
            </a:fld>
            <a:endParaRPr lang="pt-PT" noProof="0"/>
          </a:p>
        </p:txBody>
      </p:sp>
      <p:pic>
        <p:nvPicPr>
          <p:cNvPr id="5" name="Picture 4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7573E97C-518C-A56A-56B0-50040038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" y="1081404"/>
            <a:ext cx="4855464" cy="2896586"/>
          </a:xfrm>
          <a:prstGeom prst="rect">
            <a:avLst/>
          </a:prstGeom>
        </p:spPr>
      </p:pic>
      <p:pic>
        <p:nvPicPr>
          <p:cNvPr id="9" name="Picture 8" descr="A graph of orange bars&#10;&#10;AI-generated content may be incorrect.">
            <a:extLst>
              <a:ext uri="{FF2B5EF4-FFF2-40B4-BE49-F238E27FC236}">
                <a16:creationId xmlns:a16="http://schemas.microsoft.com/office/drawing/2014/main" id="{83C756EF-B3AE-19E1-22F0-D5FB3FF7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" y="3961414"/>
            <a:ext cx="4855464" cy="2896586"/>
          </a:xfrm>
          <a:prstGeom prst="rect">
            <a:avLst/>
          </a:prstGeom>
        </p:spPr>
      </p:pic>
      <p:pic>
        <p:nvPicPr>
          <p:cNvPr id="12" name="Picture 11" descr="A graph of a number of red bars&#10;&#10;AI-generated content may be incorrect.">
            <a:extLst>
              <a:ext uri="{FF2B5EF4-FFF2-40B4-BE49-F238E27FC236}">
                <a16:creationId xmlns:a16="http://schemas.microsoft.com/office/drawing/2014/main" id="{4E291AC5-C616-CD22-0E0E-3EAEA9D2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288" y="1081405"/>
            <a:ext cx="4855463" cy="2896586"/>
          </a:xfrm>
          <a:prstGeom prst="rect">
            <a:avLst/>
          </a:prstGeom>
        </p:spPr>
      </p:pic>
      <p:pic>
        <p:nvPicPr>
          <p:cNvPr id="15" name="Picture 14" descr="A graph of a number of hotspots&#10;&#10;AI-generated content may be incorrect.">
            <a:extLst>
              <a:ext uri="{FF2B5EF4-FFF2-40B4-BE49-F238E27FC236}">
                <a16:creationId xmlns:a16="http://schemas.microsoft.com/office/drawing/2014/main" id="{A089F400-042A-1C54-118D-1ACB33719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285" y="3961413"/>
            <a:ext cx="4855465" cy="28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51EF-0584-2538-6DA8-F5586895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DF7A-8EE4-41FC-8F76-ED1A63BF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 err="1"/>
              <a:t>Study</a:t>
            </a:r>
            <a:r>
              <a:rPr lang="pt-PT" dirty="0"/>
              <a:t> </a:t>
            </a:r>
            <a:r>
              <a:rPr lang="pt-PT" dirty="0" err="1"/>
              <a:t>Area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656F-5695-4424-BDF7-A3F9053B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</a:t>
            </a:fld>
            <a:endParaRPr lang="pt-PT" noProof="0"/>
          </a:p>
        </p:txBody>
      </p:sp>
      <p:pic>
        <p:nvPicPr>
          <p:cNvPr id="8" name="Content Placeholder 7" descr="A map of europe with different countries/regions&#10;&#10;AI-generated content may be incorrect.">
            <a:extLst>
              <a:ext uri="{FF2B5EF4-FFF2-40B4-BE49-F238E27FC236}">
                <a16:creationId xmlns:a16="http://schemas.microsoft.com/office/drawing/2014/main" id="{DE22A430-0B44-D0F1-8F03-75A9762C4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145" y="1343295"/>
            <a:ext cx="7477710" cy="5255116"/>
          </a:xfrm>
        </p:spPr>
      </p:pic>
    </p:spTree>
    <p:extLst>
      <p:ext uri="{BB962C8B-B14F-4D97-AF65-F5344CB8AC3E}">
        <p14:creationId xmlns:p14="http://schemas.microsoft.com/office/powerpoint/2010/main" val="4070214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F46F-3E40-A950-3C8F-3F8BDB5F3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5BDB-3152-DE0F-671F-49933185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66" y="259589"/>
            <a:ext cx="7325868" cy="821815"/>
          </a:xfrm>
        </p:spPr>
        <p:txBody>
          <a:bodyPr>
            <a:normAutofit/>
          </a:bodyPr>
          <a:lstStyle/>
          <a:p>
            <a:r>
              <a:rPr lang="pt-PT" dirty="0"/>
              <a:t>Total FRP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E8657-835B-A57C-1123-C619B3FF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30</a:t>
            </a:fld>
            <a:endParaRPr lang="pt-PT" noProof="0"/>
          </a:p>
        </p:txBody>
      </p:sp>
      <p:pic>
        <p:nvPicPr>
          <p:cNvPr id="4" name="Picture 3" descr="A graph of green bars&#10;&#10;AI-generated content may be incorrect.">
            <a:extLst>
              <a:ext uri="{FF2B5EF4-FFF2-40B4-BE49-F238E27FC236}">
                <a16:creationId xmlns:a16="http://schemas.microsoft.com/office/drawing/2014/main" id="{DBAD2635-CB7A-82A9-75DD-03BF5C9E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081404"/>
            <a:ext cx="4831080" cy="2882040"/>
          </a:xfrm>
          <a:prstGeom prst="rect">
            <a:avLst/>
          </a:prstGeom>
        </p:spPr>
      </p:pic>
      <p:pic>
        <p:nvPicPr>
          <p:cNvPr id="8" name="Picture 7" descr="A graph of orange bars&#10;&#10;AI-generated content may be incorrect.">
            <a:extLst>
              <a:ext uri="{FF2B5EF4-FFF2-40B4-BE49-F238E27FC236}">
                <a16:creationId xmlns:a16="http://schemas.microsoft.com/office/drawing/2014/main" id="{CA47F366-0844-96C5-C893-D8B23124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3975961"/>
            <a:ext cx="4831080" cy="2882040"/>
          </a:xfrm>
          <a:prstGeom prst="rect">
            <a:avLst/>
          </a:prstGeom>
        </p:spPr>
      </p:pic>
      <p:pic>
        <p:nvPicPr>
          <p:cNvPr id="11" name="Picture 10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D55FA546-B204-4437-D6E5-80F5E2034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12" y="1081404"/>
            <a:ext cx="4831080" cy="2882040"/>
          </a:xfrm>
          <a:prstGeom prst="rect">
            <a:avLst/>
          </a:prstGeom>
        </p:spPr>
      </p:pic>
      <p:pic>
        <p:nvPicPr>
          <p:cNvPr id="14" name="Picture 13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79D58656-52A9-8212-4021-AD8EA0C67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112" y="3975961"/>
            <a:ext cx="4831080" cy="28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5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A538-8444-D9E8-6F29-0E97F953B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A457-A71A-D06F-64C4-99AF41B3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 err="1"/>
              <a:t>Masks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A514D-7611-2850-44A3-D37A0E40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4</a:t>
            </a:fld>
            <a:endParaRPr lang="pt-PT" noProof="0"/>
          </a:p>
        </p:txBody>
      </p:sp>
      <p:pic>
        <p:nvPicPr>
          <p:cNvPr id="7" name="Content Placeholder 6" descr="A map of the world&#10;&#10;AI-generated content may be incorrect.">
            <a:extLst>
              <a:ext uri="{FF2B5EF4-FFF2-40B4-BE49-F238E27FC236}">
                <a16:creationId xmlns:a16="http://schemas.microsoft.com/office/drawing/2014/main" id="{8B805E21-2E75-355F-4D07-9E1583CEA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47" y="1837944"/>
            <a:ext cx="5892712" cy="4106291"/>
          </a:xfrm>
        </p:spPr>
      </p:pic>
      <p:pic>
        <p:nvPicPr>
          <p:cNvPr id="4" name="Picture 3" descr="A map of europe with different colored countries/regions&#10;&#10;AI-generated content may be incorrect.">
            <a:extLst>
              <a:ext uri="{FF2B5EF4-FFF2-40B4-BE49-F238E27FC236}">
                <a16:creationId xmlns:a16="http://schemas.microsoft.com/office/drawing/2014/main" id="{38F51337-4E9B-D6A5-122A-C1DD349A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933" y="1833063"/>
            <a:ext cx="5937559" cy="4106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DE636-2599-7235-724D-1257C5379D3E}"/>
              </a:ext>
            </a:extLst>
          </p:cNvPr>
          <p:cNvSpPr txBox="1"/>
          <p:nvPr/>
        </p:nvSpPr>
        <p:spPr>
          <a:xfrm>
            <a:off x="2715768" y="1289304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ANTES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F90F6-8E39-6703-FF6C-F9EDFC217970}"/>
              </a:ext>
            </a:extLst>
          </p:cNvPr>
          <p:cNvSpPr txBox="1"/>
          <p:nvPr/>
        </p:nvSpPr>
        <p:spPr>
          <a:xfrm>
            <a:off x="8738616" y="1289304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41226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4C41-2FBE-4948-C085-0E3A5F7C8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C08C-AF91-B64F-CA5B-38F5FDBA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4C94B-CA54-D8E6-942F-4E1537E6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5</a:t>
            </a:fld>
            <a:endParaRPr lang="pt-PT" noProof="0"/>
          </a:p>
        </p:txBody>
      </p:sp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D975A76-B4E0-2CFD-E559-9625B01C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08" y="1315334"/>
            <a:ext cx="10147783" cy="50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5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944CA-F786-A717-AF4E-BE0971938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CDF6-3ED6-D9F3-090D-2D9DFAA3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AFA00-1D5B-8B9F-7C24-C93E0523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6</a:t>
            </a:fld>
            <a:endParaRPr lang="pt-PT" noProof="0"/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AAE482B5-859F-C6CD-CC67-039DFF35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88" y="0"/>
            <a:ext cx="967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15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3D1F3-68FC-A517-395E-8BA85385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F69A-C0B7-198A-A6C5-B251FD76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Variabilidade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69EE2-6D8E-4476-ACDB-3FA96B8B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7</a:t>
            </a:fld>
            <a:endParaRPr lang="pt-PT" noProof="0"/>
          </a:p>
        </p:txBody>
      </p:sp>
      <p:pic>
        <p:nvPicPr>
          <p:cNvPr id="5" name="Picture 4" descr="A graph of green boxes&#10;&#10;AI-generated content may be incorrect.">
            <a:extLst>
              <a:ext uri="{FF2B5EF4-FFF2-40B4-BE49-F238E27FC236}">
                <a16:creationId xmlns:a16="http://schemas.microsoft.com/office/drawing/2014/main" id="{B847DF7B-27D3-C46A-AD47-9D08FC56A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1405"/>
            <a:ext cx="5762626" cy="2857100"/>
          </a:xfrm>
          <a:prstGeom prst="rect">
            <a:avLst/>
          </a:prstGeom>
        </p:spPr>
      </p:pic>
      <p:pic>
        <p:nvPicPr>
          <p:cNvPr id="8" name="Picture 7" descr="A graph of a chart&#10;&#10;AI-generated content may be incorrect.">
            <a:extLst>
              <a:ext uri="{FF2B5EF4-FFF2-40B4-BE49-F238E27FC236}">
                <a16:creationId xmlns:a16="http://schemas.microsoft.com/office/drawing/2014/main" id="{F49556FB-6C03-91E1-589A-CA1FF8BD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900"/>
            <a:ext cx="5762625" cy="2857100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B7D5EE4A-B98F-1630-3D5A-6F511222F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1" y="1081405"/>
            <a:ext cx="5762627" cy="2859504"/>
          </a:xfrm>
          <a:prstGeom prst="rect">
            <a:avLst/>
          </a:prstGeom>
        </p:spPr>
      </p:pic>
      <p:pic>
        <p:nvPicPr>
          <p:cNvPr id="12" name="Picture 11" descr="A graph of a number of blue boxes&#10;&#10;AI-generated content may be incorrect.">
            <a:extLst>
              <a:ext uri="{FF2B5EF4-FFF2-40B4-BE49-F238E27FC236}">
                <a16:creationId xmlns:a16="http://schemas.microsoft.com/office/drawing/2014/main" id="{D225F80B-1219-3E9E-1141-A9F739776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0" y="4000899"/>
            <a:ext cx="5762627" cy="28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5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05B58-AA82-046C-658A-5FA0443FD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4068-638D-B35D-035A-5A8B333A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/>
          <a:lstStyle/>
          <a:p>
            <a:r>
              <a:rPr lang="pt-PT" dirty="0"/>
              <a:t>Time Series NO2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7C39D-B26F-67C2-88EC-72D92081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8</a:t>
            </a:fld>
            <a:endParaRPr lang="pt-PT" noProof="0"/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5CBBFE03-D959-5AC5-4D49-CA278A53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361492"/>
            <a:ext cx="10429875" cy="51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3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90BBF-A11B-D7D7-1339-353BEE56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296D-1810-3245-4A24-F2C4F64F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259589"/>
            <a:ext cx="5684520" cy="821815"/>
          </a:xfrm>
        </p:spPr>
        <p:txBody>
          <a:bodyPr>
            <a:normAutofit/>
          </a:bodyPr>
          <a:lstStyle/>
          <a:p>
            <a:r>
              <a:rPr lang="pt-PT" dirty="0"/>
              <a:t>Variabilidade NO2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A96BA-67E1-200E-B0D0-F2DCCFF3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9</a:t>
            </a:fld>
            <a:endParaRPr lang="pt-PT" noProof="0"/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1EB2F01-9A09-45BA-0042-E12517B4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7" y="0"/>
            <a:ext cx="967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4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271_TF03460514_Win32" id="{82D2ED73-FC48-416C-9223-11C87A53BE82}" vid="{652533D6-F04E-421C-9A54-99F9C35028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4F7154-AFAC-4BE7-8A74-7F4B6FC27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7ACD96E-49A0-4DA4-A7BB-AC2D88742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{010D6C65-9368-495F-81FC-712D4748E68E}tf03460514_win32</Template>
  <TotalTime>373</TotalTime>
  <Words>171</Words>
  <Application>Microsoft Office PowerPoint</Application>
  <PresentationFormat>Widescreen</PresentationFormat>
  <Paragraphs>66</Paragraphs>
  <Slides>30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Skeena</vt:lpstr>
      <vt:lpstr>Times New Roman</vt:lpstr>
      <vt:lpstr>Tema do Office</vt:lpstr>
      <vt:lpstr>Apresentação de desenvolvimento do projeto</vt:lpstr>
      <vt:lpstr>Raw Data</vt:lpstr>
      <vt:lpstr>Study Area</vt:lpstr>
      <vt:lpstr>Masks</vt:lpstr>
      <vt:lpstr>Time Series CO</vt:lpstr>
      <vt:lpstr>Time Series CO</vt:lpstr>
      <vt:lpstr>Variabilidade CO</vt:lpstr>
      <vt:lpstr>Time Series NO2</vt:lpstr>
      <vt:lpstr>Variabilidade NO2</vt:lpstr>
      <vt:lpstr>Variabilidade NO2</vt:lpstr>
      <vt:lpstr>Time Series NO</vt:lpstr>
      <vt:lpstr>Variabilidade NO</vt:lpstr>
      <vt:lpstr>Variabilidade NO</vt:lpstr>
      <vt:lpstr>Time Series O3</vt:lpstr>
      <vt:lpstr>Variabilidade O3</vt:lpstr>
      <vt:lpstr>Variabilidade O3</vt:lpstr>
      <vt:lpstr>Time Series PM2.5</vt:lpstr>
      <vt:lpstr>Variabilidade PM2.5</vt:lpstr>
      <vt:lpstr>Variabilidade PM2.5</vt:lpstr>
      <vt:lpstr>Time Series PM10</vt:lpstr>
      <vt:lpstr>Variabilidade PM10</vt:lpstr>
      <vt:lpstr>Variabilidade PM10</vt:lpstr>
      <vt:lpstr>Excedentes Poluentes</vt:lpstr>
      <vt:lpstr>Transformation Point to Grid</vt:lpstr>
      <vt:lpstr>Time Series FRP</vt:lpstr>
      <vt:lpstr>PowerPoint Presentation</vt:lpstr>
      <vt:lpstr>Variabilidade FRP</vt:lpstr>
      <vt:lpstr>Fire Days and No Fire Days</vt:lpstr>
      <vt:lpstr>Hotspots</vt:lpstr>
      <vt:lpstr>Total FRP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Sofia Margarida Matias Rodrigues</dc:creator>
  <cp:lastModifiedBy>Sofia Margarida Matias Rodrigues</cp:lastModifiedBy>
  <cp:revision>10</cp:revision>
  <dcterms:created xsi:type="dcterms:W3CDTF">2025-05-06T14:09:40Z</dcterms:created>
  <dcterms:modified xsi:type="dcterms:W3CDTF">2025-06-23T12:48:36Z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